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7" r:id="rId4"/>
    <p:sldId id="269" r:id="rId5"/>
    <p:sldId id="274" r:id="rId6"/>
    <p:sldId id="296" r:id="rId7"/>
    <p:sldId id="277" r:id="rId8"/>
    <p:sldId id="292" r:id="rId9"/>
    <p:sldId id="270" r:id="rId10"/>
    <p:sldId id="260" r:id="rId11"/>
    <p:sldId id="285" r:id="rId12"/>
    <p:sldId id="294" r:id="rId13"/>
    <p:sldId id="308" r:id="rId14"/>
    <p:sldId id="303" r:id="rId15"/>
    <p:sldId id="295" r:id="rId16"/>
    <p:sldId id="304" r:id="rId17"/>
    <p:sldId id="305" r:id="rId18"/>
    <p:sldId id="311" r:id="rId19"/>
    <p:sldId id="306" r:id="rId20"/>
    <p:sldId id="312" r:id="rId21"/>
    <p:sldId id="263" r:id="rId22"/>
    <p:sldId id="267" r:id="rId23"/>
    <p:sldId id="314" r:id="rId24"/>
    <p:sldId id="290" r:id="rId25"/>
    <p:sldId id="299" r:id="rId26"/>
    <p:sldId id="309" r:id="rId27"/>
    <p:sldId id="310" r:id="rId28"/>
    <p:sldId id="315" r:id="rId29"/>
    <p:sldId id="264" r:id="rId30"/>
    <p:sldId id="286" r:id="rId31"/>
    <p:sldId id="28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DEE"/>
    <a:srgbClr val="E9E9E9"/>
    <a:srgbClr val="E4E3E1"/>
    <a:srgbClr val="E6E4E5"/>
    <a:srgbClr val="D1D1CF"/>
    <a:srgbClr val="DEDEE0"/>
    <a:srgbClr val="E1E1E2"/>
    <a:srgbClr val="E8E2E2"/>
    <a:srgbClr val="EAEBED"/>
    <a:srgbClr val="EDEDE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E1134-11C1-4476-8494-DEA6D7AB52BF}" v="667" dt="2022-10-29T10:29:04.6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338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428E6-48F8-48FF-A4B7-7E67A9EE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A2431C-BDF3-4534-AED0-115F103A4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173CB-01B9-4295-A804-D7D5973D6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C5FE16-77A0-484E-AEFD-FF537292E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DF25-2E65-49D3-8F6F-64AA11097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835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20652-E714-4A15-826F-1B53C709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14771D-DE0A-400C-8C59-8670E31F70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BEACB7-48C9-4FB8-8D34-7F4C63932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D31818-B6CD-47B0-9353-395CC539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008922-CAE3-4884-AE59-2BC7414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04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71B8A-69A6-43D4-8783-6456E33508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9DA1AA-3028-44E4-B5B0-C19BF61DC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BCD8D-3E10-4F33-BC43-EACB05C0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E365BE-78DE-4079-B7F3-706874E92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D9E52-1AFA-4482-A474-91FF4C5C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83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BF82B-6C4A-4F6E-A362-B2BF3BDC3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E6E910-43A6-49D6-A1B5-99E3B0C27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DB3AC-66C4-4244-9CE9-54D71AA5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92C886-882E-440B-806C-B06DE5089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9323D2-1426-48F9-A93B-729E72E2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42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3C500-C8D9-4EBC-AC73-9F7D65F03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6CD17-259A-42E8-B64F-04C51B7C1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76CE5-8C59-42A2-A597-465DEAC8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312C6-1DCE-41BC-B5FA-FCFF5BE3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4339A5-69DC-4256-84CA-F160D48ED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2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7A4D-E01E-45A7-B166-73EE7826C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D6757-7DA6-452C-9903-7536978F15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CC3C8-286B-4184-8752-32BC3B116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CA751A-C45B-42C8-893F-826B22E7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77210C-0EDE-42F3-A19F-12B3884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15D590-E2D2-480C-AF73-67D855C55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0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3AF97-024B-4EF1-B5B6-2E362F07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41334B-2AA0-4E32-9445-B691EAB28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B62D6F-224F-4433-9752-11A255D3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D04EE0E-6C7E-4160-86AA-136E97F9FD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390FB9-7573-4784-A2A4-EDF1B3C59F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64B30B-9C6A-4C96-8DB5-BCE9A09F7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6A11AC4-2315-46FE-81A4-FE4B8434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2D39CB-CB92-40B8-9B0C-3FBBBDF9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895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32E25-F5B3-41EE-BD3B-6965721B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E1863-7C02-424B-AF80-CDB39671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99FB34-90A4-44A0-9CF8-F0BC0FE4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375702-4955-406C-919C-D35A1B8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30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6E1BA2-3103-4DB2-AAEB-ED1BAE45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5D5A54-85CA-45E5-9801-A3F15EEFC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2AF2F-D0EC-4C7E-8979-4C17E3F4B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1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A167-5C7C-4CD2-A3E4-B6F94583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1CEB6-C525-4AEB-BB3E-B13156901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96C9A-4472-4D30-BFAE-60CB397B5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4E3F16-D603-4838-BA1C-0C9EEDE4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8873C6-9D3A-4C62-9D46-88E6BAAB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C646-865F-49F4-8BDD-FB9A4DEC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919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F258A6-5AAD-4F1F-976F-EDB5FF72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4441E-0165-42AA-88F8-E53C4BAAC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FCA1E8-0D3C-4590-82E2-D018D6E61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674557-7FD9-416C-A8B5-FA6C4B55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4A215C-B55F-4988-B45B-7667E8C7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F3B86-5A48-411F-8090-830140A6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098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DF84FF-C412-430B-963A-695AABF7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E7982-A999-4B0A-85F1-A0D5C5503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48EB6A-F091-464F-A783-1AE546A56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E467A-4026-4A8D-97BF-715EF7FA6491}" type="datetimeFigureOut">
              <a:rPr lang="ko-KR" altLang="en-US" smtClean="0"/>
              <a:t>2022-10-29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1D2C7-63D5-4319-952D-A6F8404F4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9517A-02D4-4037-9427-974339FE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1970-B5AD-4C48-B4F7-CE9623EA5B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4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3.png"/><Relationship Id="rId4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C37AB-8C78-4D6C-BA47-74533619AC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0700" y="-1"/>
            <a:ext cx="6248400" cy="52324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0C938C-F8B1-4FFF-8F74-6ED0A876B136}"/>
              </a:ext>
            </a:extLst>
          </p:cNvPr>
          <p:cNvSpPr txBox="1"/>
          <p:nvPr/>
        </p:nvSpPr>
        <p:spPr>
          <a:xfrm>
            <a:off x="2592477" y="4894317"/>
            <a:ext cx="70070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MD이솝체" panose="02020603020101020101" pitchFamily="18" charset="-127"/>
                <a:ea typeface="MD이솝체" panose="02020603020101020101" pitchFamily="18" charset="-127"/>
              </a:rPr>
              <a:t>국방정보체계 모니터링 플랫폼</a:t>
            </a:r>
            <a:endParaRPr lang="en-US" altLang="ko-KR" sz="4000" dirty="0">
              <a:latin typeface="MD이솝체" panose="02020603020101020101" pitchFamily="18" charset="-127"/>
              <a:ea typeface="MD이솝체" panose="02020603020101020101" pitchFamily="18" charset="-127"/>
            </a:endParaRPr>
          </a:p>
          <a:p>
            <a:pPr algn="ctr"/>
            <a:r>
              <a:rPr lang="en-US" altLang="ko-KR" sz="4000" dirty="0" err="1">
                <a:latin typeface="+mj-lt"/>
              </a:rPr>
              <a:t>NonTrusion</a:t>
            </a:r>
            <a:r>
              <a:rPr lang="en-US" altLang="ko-KR" sz="4000" dirty="0">
                <a:latin typeface="+mj-lt"/>
              </a:rPr>
              <a:t>.</a:t>
            </a:r>
            <a:endParaRPr lang="ko-KR" altLang="en-US" sz="4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1FC92-B1C1-4C46-ABEF-2B6B78AA5915}"/>
              </a:ext>
            </a:extLst>
          </p:cNvPr>
          <p:cNvSpPr txBox="1"/>
          <p:nvPr/>
        </p:nvSpPr>
        <p:spPr>
          <a:xfrm>
            <a:off x="595135" y="76200"/>
            <a:ext cx="11001730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700" dirty="0">
                <a:latin typeface="+mn-ea"/>
              </a:rPr>
              <a:t>[         ]</a:t>
            </a:r>
            <a:endParaRPr lang="ko-KR" altLang="en-US" sz="28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35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DE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1DE68-E754-4D80-8D0A-8A087AF93E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70ABAF4-B7D7-4451-86D1-13ABD2AFC6F3}"/>
              </a:ext>
            </a:extLst>
          </p:cNvPr>
          <p:cNvGrpSpPr/>
          <p:nvPr/>
        </p:nvGrpSpPr>
        <p:grpSpPr>
          <a:xfrm>
            <a:off x="901700" y="2721114"/>
            <a:ext cx="2525050" cy="1415772"/>
            <a:chOff x="901700" y="2721114"/>
            <a:chExt cx="2525050" cy="141577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75DB5D-21C7-4AF7-83F4-2F90A21B484B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2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7CE3DC-31B7-4866-BC2D-23230B56C9A7}"/>
                </a:ext>
              </a:extLst>
            </p:cNvPr>
            <p:cNvSpPr txBox="1"/>
            <p:nvPr/>
          </p:nvSpPr>
          <p:spPr>
            <a:xfrm>
              <a:off x="901700" y="3490555"/>
              <a:ext cx="2525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주요 기능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04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주요 기능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175A9F-05A6-47D7-AA68-B0EF6B4CB31A}"/>
              </a:ext>
            </a:extLst>
          </p:cNvPr>
          <p:cNvSpPr/>
          <p:nvPr/>
        </p:nvSpPr>
        <p:spPr>
          <a:xfrm>
            <a:off x="1086539" y="1612375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0F948-EA33-41BE-B966-5BC625F2A73B}"/>
              </a:ext>
            </a:extLst>
          </p:cNvPr>
          <p:cNvSpPr/>
          <p:nvPr/>
        </p:nvSpPr>
        <p:spPr>
          <a:xfrm>
            <a:off x="6217339" y="1612374"/>
            <a:ext cx="4902200" cy="22351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ABA3158-F4CE-43A3-A34E-F4923BE3DC62}"/>
              </a:ext>
            </a:extLst>
          </p:cNvPr>
          <p:cNvSpPr/>
          <p:nvPr/>
        </p:nvSpPr>
        <p:spPr>
          <a:xfrm>
            <a:off x="1086539" y="4044640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818BFA-3F7C-4B4D-986B-FA300FDECD29}"/>
              </a:ext>
            </a:extLst>
          </p:cNvPr>
          <p:cNvSpPr/>
          <p:nvPr/>
        </p:nvSpPr>
        <p:spPr>
          <a:xfrm>
            <a:off x="6217339" y="4044639"/>
            <a:ext cx="4902200" cy="223519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A834CB-3E77-4850-81EA-0738A38B94AE}"/>
              </a:ext>
            </a:extLst>
          </p:cNvPr>
          <p:cNvSpPr/>
          <p:nvPr/>
        </p:nvSpPr>
        <p:spPr>
          <a:xfrm>
            <a:off x="5379139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D50184-369F-47D0-B343-9821B2D96EA8}"/>
              </a:ext>
            </a:extLst>
          </p:cNvPr>
          <p:cNvSpPr txBox="1"/>
          <p:nvPr/>
        </p:nvSpPr>
        <p:spPr>
          <a:xfrm>
            <a:off x="5380280" y="3265219"/>
            <a:ext cx="478016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D3475F5-D708-4936-9B4E-CF4D93A91613}"/>
              </a:ext>
            </a:extLst>
          </p:cNvPr>
          <p:cNvSpPr/>
          <p:nvPr/>
        </p:nvSpPr>
        <p:spPr>
          <a:xfrm>
            <a:off x="6336295" y="3254752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D938A-E48A-4097-ADF2-4DE78ED2AF26}"/>
              </a:ext>
            </a:extLst>
          </p:cNvPr>
          <p:cNvSpPr txBox="1"/>
          <p:nvPr/>
        </p:nvSpPr>
        <p:spPr>
          <a:xfrm>
            <a:off x="6387127" y="3270238"/>
            <a:ext cx="378630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101C079-100A-4BF4-B8E3-E52C49B0565B}"/>
              </a:ext>
            </a:extLst>
          </p:cNvPr>
          <p:cNvSpPr/>
          <p:nvPr/>
        </p:nvSpPr>
        <p:spPr>
          <a:xfrm>
            <a:off x="5377987" y="4154335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0B508-4E83-455B-8C4D-DE88551813B4}"/>
              </a:ext>
            </a:extLst>
          </p:cNvPr>
          <p:cNvSpPr txBox="1"/>
          <p:nvPr/>
        </p:nvSpPr>
        <p:spPr>
          <a:xfrm>
            <a:off x="5426233" y="4164802"/>
            <a:ext cx="37863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9803376-1224-4E40-8E80-1D7575E68EE0}"/>
              </a:ext>
            </a:extLst>
          </p:cNvPr>
          <p:cNvSpPr/>
          <p:nvPr/>
        </p:nvSpPr>
        <p:spPr>
          <a:xfrm>
            <a:off x="6335143" y="4154334"/>
            <a:ext cx="482600" cy="482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F59E5A-C12E-4369-8019-BE716E4BD0AA}"/>
              </a:ext>
            </a:extLst>
          </p:cNvPr>
          <p:cNvSpPr txBox="1"/>
          <p:nvPr/>
        </p:nvSpPr>
        <p:spPr>
          <a:xfrm>
            <a:off x="6357924" y="4164801"/>
            <a:ext cx="40908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1993D-834C-440C-8B9F-FCD4F9A9F5C0}"/>
              </a:ext>
            </a:extLst>
          </p:cNvPr>
          <p:cNvSpPr txBox="1"/>
          <p:nvPr/>
        </p:nvSpPr>
        <p:spPr>
          <a:xfrm>
            <a:off x="1312409" y="1872781"/>
            <a:ext cx="1986441" cy="12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대시보드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모니터링 화면 제공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주요 경고 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957A35-6348-4B9B-B010-15D908B1B179}"/>
              </a:ext>
            </a:extLst>
          </p:cNvPr>
          <p:cNvSpPr txBox="1"/>
          <p:nvPr/>
        </p:nvSpPr>
        <p:spPr>
          <a:xfrm>
            <a:off x="1312409" y="4305046"/>
            <a:ext cx="1229824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체계 관리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초기 설정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48445E-9775-4257-9992-3EF14AF8B3CF}"/>
              </a:ext>
            </a:extLst>
          </p:cNvPr>
          <p:cNvSpPr txBox="1"/>
          <p:nvPr/>
        </p:nvSpPr>
        <p:spPr>
          <a:xfrm>
            <a:off x="9098031" y="4305046"/>
            <a:ext cx="1784463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보고서 기능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주간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월간 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F9A0A0-787F-4906-9D3C-3994480169DE}"/>
              </a:ext>
            </a:extLst>
          </p:cNvPr>
          <p:cNvSpPr txBox="1"/>
          <p:nvPr/>
        </p:nvSpPr>
        <p:spPr>
          <a:xfrm>
            <a:off x="8893150" y="1974288"/>
            <a:ext cx="1627369" cy="875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서버 관리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웹 서비스 관리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24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초기</a:t>
            </a:r>
            <a:r>
              <a:rPr lang="en-US" altLang="ko-KR" sz="4400" spc="-300" dirty="0">
                <a:solidFill>
                  <a:schemeClr val="accent4"/>
                </a:solidFill>
              </a:rPr>
              <a:t> </a:t>
            </a:r>
            <a:r>
              <a:rPr lang="ko-KR" altLang="en-US" sz="4400" spc="-300" dirty="0">
                <a:solidFill>
                  <a:schemeClr val="accent4"/>
                </a:solidFill>
              </a:rPr>
              <a:t>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9CDF041-8697-49AB-A819-8C8BBD97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8" y="3830140"/>
            <a:ext cx="4351297" cy="2447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FE703F-5340-46FA-907A-45729D3E9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9" y="1239340"/>
            <a:ext cx="4351297" cy="24476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90C5E9-8130-40AD-ADBE-97F7BB59AF77}"/>
              </a:ext>
            </a:extLst>
          </p:cNvPr>
          <p:cNvSpPr txBox="1"/>
          <p:nvPr/>
        </p:nvSpPr>
        <p:spPr>
          <a:xfrm>
            <a:off x="6248400" y="2948280"/>
            <a:ext cx="49840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초기 설정</a:t>
            </a:r>
            <a:endParaRPr lang="en-US" altLang="ko-KR" sz="3000" dirty="0"/>
          </a:p>
          <a:p>
            <a:pPr marL="285750" indent="-285750">
              <a:buFontTx/>
              <a:buChar char="-"/>
            </a:pPr>
            <a:r>
              <a:rPr lang="ko-KR" altLang="en-US" sz="3000" dirty="0"/>
              <a:t>사용 전 관리자 관련 정보 입력</a:t>
            </a:r>
            <a:endParaRPr lang="en-US" altLang="ko-KR" sz="3000" dirty="0"/>
          </a:p>
          <a:p>
            <a:pPr marL="285750" indent="-285750">
              <a:buFontTx/>
              <a:buChar char="-"/>
            </a:pPr>
            <a:r>
              <a:rPr lang="ko-KR" altLang="en-US" sz="3000" dirty="0"/>
              <a:t>관리자 계정 생성 진행</a:t>
            </a:r>
          </a:p>
        </p:txBody>
      </p:sp>
    </p:spTree>
    <p:extLst>
      <p:ext uri="{BB962C8B-B14F-4D97-AF65-F5344CB8AC3E}">
        <p14:creationId xmlns:p14="http://schemas.microsoft.com/office/powerpoint/2010/main" val="28117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980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대시보드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AC26D4F-64C1-491D-8FF6-44094BC6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9" y="1239340"/>
            <a:ext cx="4380087" cy="24637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6B49EF-C1D6-4A6B-8B1F-882CC8A8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78" y="3842838"/>
            <a:ext cx="4380087" cy="24637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B84A32-9403-4628-BC1D-D543CD66D636}"/>
              </a:ext>
            </a:extLst>
          </p:cNvPr>
          <p:cNvSpPr txBox="1"/>
          <p:nvPr/>
        </p:nvSpPr>
        <p:spPr>
          <a:xfrm>
            <a:off x="6096000" y="2502810"/>
            <a:ext cx="58208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대시보드</a:t>
            </a:r>
            <a:endParaRPr lang="en-US" altLang="ko-KR" sz="3000" dirty="0"/>
          </a:p>
          <a:p>
            <a:pPr marL="457200" indent="-457200">
              <a:buFontTx/>
              <a:buChar char="-"/>
            </a:pPr>
            <a:r>
              <a:rPr lang="ko-KR" altLang="en-US" sz="3000" dirty="0"/>
              <a:t>등록된 서버 및 장비 관련 정보 </a:t>
            </a:r>
            <a:endParaRPr lang="en-US" altLang="ko-KR" sz="3000" dirty="0"/>
          </a:p>
          <a:p>
            <a:pPr marL="457200" indent="-457200">
              <a:buFontTx/>
              <a:buChar char="-"/>
            </a:pPr>
            <a:r>
              <a:rPr lang="ko-KR" altLang="en-US" sz="3000" dirty="0"/>
              <a:t>정상</a:t>
            </a:r>
            <a:r>
              <a:rPr lang="en-US" altLang="ko-KR" sz="3000" dirty="0"/>
              <a:t>, </a:t>
            </a:r>
            <a:r>
              <a:rPr lang="ko-KR" altLang="en-US" sz="3000" dirty="0"/>
              <a:t>주의</a:t>
            </a:r>
            <a:r>
              <a:rPr lang="en-US" altLang="ko-KR" sz="3000" dirty="0"/>
              <a:t>, </a:t>
            </a:r>
            <a:r>
              <a:rPr lang="ko-KR" altLang="en-US" sz="3000" dirty="0"/>
              <a:t>위험</a:t>
            </a:r>
            <a:r>
              <a:rPr lang="en-US" altLang="ko-KR" sz="3000" dirty="0"/>
              <a:t>, </a:t>
            </a:r>
            <a:r>
              <a:rPr lang="ko-KR" altLang="en-US" sz="3000" dirty="0"/>
              <a:t>중단 </a:t>
            </a:r>
            <a:endParaRPr lang="en-US" altLang="ko-KR" sz="3000" dirty="0"/>
          </a:p>
          <a:p>
            <a:pPr marL="457200" indent="-457200">
              <a:buFontTx/>
              <a:buChar char="-"/>
            </a:pPr>
            <a:r>
              <a:rPr lang="ko-KR" altLang="en-US" sz="3000" dirty="0"/>
              <a:t>각 위험도에 따라 서버 리스트 출력</a:t>
            </a:r>
          </a:p>
        </p:txBody>
      </p:sp>
    </p:spTree>
    <p:extLst>
      <p:ext uri="{BB962C8B-B14F-4D97-AF65-F5344CB8AC3E}">
        <p14:creationId xmlns:p14="http://schemas.microsoft.com/office/powerpoint/2010/main" val="16361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주요 경고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12D5910-E51C-4CF3-BF12-4015408F7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" y="2063750"/>
            <a:ext cx="4854223" cy="2730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56543-F99B-4877-93C2-EC290A05D3A3}"/>
              </a:ext>
            </a:extLst>
          </p:cNvPr>
          <p:cNvSpPr txBox="1"/>
          <p:nvPr/>
        </p:nvSpPr>
        <p:spPr>
          <a:xfrm>
            <a:off x="6096000" y="2502810"/>
            <a:ext cx="58208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주요 경고</a:t>
            </a:r>
            <a:endParaRPr lang="en-US" altLang="ko-KR" sz="3000" dirty="0"/>
          </a:p>
          <a:p>
            <a:pPr marL="457200" indent="-457200">
              <a:buFontTx/>
              <a:buChar char="-"/>
            </a:pPr>
            <a:r>
              <a:rPr lang="ko-KR" altLang="en-US" sz="3000" dirty="0"/>
              <a:t>등록된 각 서버에 대한 경고 이벤트</a:t>
            </a:r>
            <a:endParaRPr lang="en-US" altLang="ko-KR" sz="3000" dirty="0"/>
          </a:p>
          <a:p>
            <a:pPr marL="457200" indent="-457200">
              <a:buFontTx/>
              <a:buChar char="-"/>
            </a:pPr>
            <a:r>
              <a:rPr lang="ko-KR" altLang="en-US" sz="3000" dirty="0"/>
              <a:t>주요 경고를 통해 발생 경고 확인 </a:t>
            </a:r>
          </a:p>
        </p:txBody>
      </p:sp>
    </p:spTree>
    <p:extLst>
      <p:ext uri="{BB962C8B-B14F-4D97-AF65-F5344CB8AC3E}">
        <p14:creationId xmlns:p14="http://schemas.microsoft.com/office/powerpoint/2010/main" val="23839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서버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683EE48-1653-4794-B077-7E29ECA7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0" y="1368681"/>
            <a:ext cx="2967774" cy="1669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717036-1948-4999-B09A-B31DEE95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775" y="1361241"/>
            <a:ext cx="2980999" cy="1676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59E0E4-6DEA-41BC-99E6-C61C33053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6" y="3218162"/>
            <a:ext cx="2918988" cy="1641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A51181-8C7F-42C7-8EE9-A864257BF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775" y="3218162"/>
            <a:ext cx="2918988" cy="1641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6D72B09-EE3A-4557-83DC-2DC1AD1E1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119" y="5025569"/>
            <a:ext cx="2918989" cy="1641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644F3A-23D6-4456-AF02-C5F2E2C7809A}"/>
              </a:ext>
            </a:extLst>
          </p:cNvPr>
          <p:cNvSpPr txBox="1"/>
          <p:nvPr/>
        </p:nvSpPr>
        <p:spPr>
          <a:xfrm>
            <a:off x="7529145" y="2459504"/>
            <a:ext cx="40639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서버 관리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서버 모니터링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서버 등록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서버 </a:t>
            </a:r>
            <a:r>
              <a:rPr lang="en-US" altLang="ko-KR" sz="2400" dirty="0"/>
              <a:t>(Agent) </a:t>
            </a:r>
            <a:r>
              <a:rPr lang="ko-KR" altLang="en-US" sz="2400" dirty="0"/>
              <a:t>설정 안내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등록된 서버에 대한 정보 출력</a:t>
            </a:r>
          </a:p>
        </p:txBody>
      </p:sp>
    </p:spTree>
    <p:extLst>
      <p:ext uri="{BB962C8B-B14F-4D97-AF65-F5344CB8AC3E}">
        <p14:creationId xmlns:p14="http://schemas.microsoft.com/office/powerpoint/2010/main" val="222756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111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웹 서비스 관리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5F884AF-B47D-4528-9ECF-91AA6662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734401"/>
            <a:ext cx="2921000" cy="164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28B9E3-74AA-40C1-96D8-B4B914017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0" y="1734401"/>
            <a:ext cx="2921000" cy="164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0717D9-8710-46FA-99F3-60177D5DD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3560024"/>
            <a:ext cx="2920999" cy="1643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9BF292-1EBC-403E-904E-D6501A9A4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200" y="3517162"/>
            <a:ext cx="2920999" cy="1643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5C0F85-B77B-44F2-AA29-81814937F98D}"/>
              </a:ext>
            </a:extLst>
          </p:cNvPr>
          <p:cNvSpPr txBox="1"/>
          <p:nvPr/>
        </p:nvSpPr>
        <p:spPr>
          <a:xfrm>
            <a:off x="6602141" y="2732332"/>
            <a:ext cx="54120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웹 서비스 관리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웹 서비스 등록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등록된 웹 서비스 모니터링 기능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관리자 시간 지정 </a:t>
            </a:r>
            <a:r>
              <a:rPr lang="en-US" altLang="ko-KR" sz="2400" dirty="0"/>
              <a:t>/</a:t>
            </a:r>
            <a:r>
              <a:rPr lang="ko-KR" altLang="en-US" sz="2400" dirty="0"/>
              <a:t> 시간대에 맞춰서 동작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4829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5311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보고서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D6128DE-8441-431F-8560-43E78F002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498129"/>
            <a:ext cx="3105234" cy="1746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262C28-FEE0-4093-8D86-67A48A67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34" y="1489549"/>
            <a:ext cx="3105234" cy="1746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A4C719-B487-47A0-8CC8-8F3F695F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17" y="3517162"/>
            <a:ext cx="3105234" cy="1746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4DA0DF-D3F3-40F1-8E85-638E7B61230B}"/>
              </a:ext>
            </a:extLst>
          </p:cNvPr>
          <p:cNvSpPr txBox="1"/>
          <p:nvPr/>
        </p:nvSpPr>
        <p:spPr>
          <a:xfrm>
            <a:off x="6500541" y="3798791"/>
            <a:ext cx="52132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보고서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일간</a:t>
            </a:r>
            <a:r>
              <a:rPr lang="en-US" altLang="ko-KR" sz="2400" dirty="0"/>
              <a:t>, </a:t>
            </a:r>
            <a:r>
              <a:rPr lang="ko-KR" altLang="en-US" sz="2400" dirty="0"/>
              <a:t>주간</a:t>
            </a:r>
            <a:r>
              <a:rPr lang="en-US" altLang="ko-KR" sz="2400" dirty="0"/>
              <a:t>, </a:t>
            </a:r>
            <a:r>
              <a:rPr lang="ko-KR" altLang="en-US" sz="2400" dirty="0"/>
              <a:t>월간 보고서 제공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등록된 서버 장비들에 대한 보고서 제공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주요 이슈 및 장애 회고시 활용 가능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41927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747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체계 관리 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로그인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58D7C37-FE3F-47F3-912B-FD2BF40D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2014041"/>
            <a:ext cx="5512291" cy="31006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C5371-C455-44F3-BBC1-FE1A481152E7}"/>
              </a:ext>
            </a:extLst>
          </p:cNvPr>
          <p:cNvSpPr txBox="1"/>
          <p:nvPr/>
        </p:nvSpPr>
        <p:spPr>
          <a:xfrm>
            <a:off x="6525941" y="2779543"/>
            <a:ext cx="5022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관리자 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관리자 페이지 접속 전</a:t>
            </a:r>
            <a:r>
              <a:rPr lang="en-US" altLang="ko-KR" sz="2400" dirty="0"/>
              <a:t>, </a:t>
            </a:r>
            <a:r>
              <a:rPr lang="ko-KR" altLang="en-US" sz="2400" dirty="0"/>
              <a:t>로그인 페이지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로그인을 통해 세션 구성 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57829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889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체계 관리 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사용자 관리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E7C1FD0-6CF1-434C-AAFC-57F545BDB5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758976"/>
            <a:ext cx="4750291" cy="3340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918D1-F16B-4962-8885-A8C971920B26}"/>
              </a:ext>
            </a:extLst>
          </p:cNvPr>
          <p:cNvSpPr txBox="1"/>
          <p:nvPr/>
        </p:nvSpPr>
        <p:spPr>
          <a:xfrm>
            <a:off x="6525941" y="2779543"/>
            <a:ext cx="4148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관리자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사용자 관리 가능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사용자 등록 및 수정 기능 제공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94994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DF8F64-FACD-4847-BB7E-4C0E15556C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45DB8B0-BCF9-4A29-9197-7A48AFB9D1DC}"/>
              </a:ext>
            </a:extLst>
          </p:cNvPr>
          <p:cNvGrpSpPr/>
          <p:nvPr/>
        </p:nvGrpSpPr>
        <p:grpSpPr>
          <a:xfrm>
            <a:off x="901700" y="2721114"/>
            <a:ext cx="2436886" cy="1415772"/>
            <a:chOff x="901700" y="2721114"/>
            <a:chExt cx="2436886" cy="141577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F75DDD-8FAC-423E-87FB-5D62741FF7B1}"/>
                </a:ext>
              </a:extLst>
            </p:cNvPr>
            <p:cNvSpPr txBox="1"/>
            <p:nvPr/>
          </p:nvSpPr>
          <p:spPr>
            <a:xfrm>
              <a:off x="901700" y="2721114"/>
              <a:ext cx="18886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1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8839C2-BAAB-4531-A42C-39A13C09E321}"/>
                </a:ext>
              </a:extLst>
            </p:cNvPr>
            <p:cNvSpPr txBox="1"/>
            <p:nvPr/>
          </p:nvSpPr>
          <p:spPr>
            <a:xfrm>
              <a:off x="901700" y="3490555"/>
              <a:ext cx="2436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프로젝트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566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440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accent4"/>
                </a:solidFill>
              </a:rPr>
              <a:t>체계 관리 </a:t>
            </a:r>
            <a:r>
              <a:rPr lang="en-US" altLang="ko-KR" sz="4400" spc="-300" dirty="0">
                <a:solidFill>
                  <a:schemeClr val="accent4"/>
                </a:solidFill>
              </a:rPr>
              <a:t>(</a:t>
            </a:r>
            <a:r>
              <a:rPr lang="ko-KR" altLang="en-US" sz="4400" spc="-300" dirty="0">
                <a:solidFill>
                  <a:schemeClr val="accent4"/>
                </a:solidFill>
              </a:rPr>
              <a:t>공개 범위</a:t>
            </a:r>
            <a:r>
              <a:rPr lang="en-US" altLang="ko-KR" sz="4400" spc="-300" dirty="0">
                <a:solidFill>
                  <a:schemeClr val="accent4"/>
                </a:solidFill>
              </a:rPr>
              <a:t>)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2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6ECFCA-8157-4B44-95D4-886C714123B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3674755-DC94-440E-BBE1-AB115A95CA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9" y="1784350"/>
            <a:ext cx="4678116" cy="328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F2F81-5884-4FA3-8C65-98A3455823D5}"/>
              </a:ext>
            </a:extLst>
          </p:cNvPr>
          <p:cNvSpPr txBox="1"/>
          <p:nvPr/>
        </p:nvSpPr>
        <p:spPr>
          <a:xfrm>
            <a:off x="6525941" y="2779543"/>
            <a:ext cx="52982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공개 범위 설정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사용자가 볼 수 있는 범위 지정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공개 범위 지정을 통해 페이지 접근 관리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0933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7B88BF-C076-44AE-9D15-FD9C35441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3783408" cy="1415772"/>
            <a:chOff x="901700" y="2721114"/>
            <a:chExt cx="3783408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199605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3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3783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기술 스택 및 구현 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11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754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기술 스택 </a:t>
            </a:r>
            <a:r>
              <a:rPr lang="en-US" altLang="ko-KR" sz="4400" spc="-300" dirty="0"/>
              <a:t>- </a:t>
            </a:r>
            <a:r>
              <a:rPr lang="ko-KR" altLang="en-US" sz="4400" spc="-300" dirty="0" err="1"/>
              <a:t>프론트엔드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1A1BC4B-C691-40FA-B7E0-F4AB79083E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0" y="2114550"/>
            <a:ext cx="3024620" cy="26288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C0DD21-F955-460F-ABA0-BE253BD210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714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57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기술 스택 </a:t>
            </a:r>
            <a:r>
              <a:rPr lang="en-US" altLang="ko-KR" sz="4400" spc="-300" dirty="0"/>
              <a:t>- </a:t>
            </a:r>
            <a:r>
              <a:rPr lang="ko-KR" altLang="en-US" sz="4400" spc="-300" dirty="0" err="1"/>
              <a:t>백엔드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42BC412-B2C4-47E2-9FF2-90C0C8916F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59" y="1639628"/>
            <a:ext cx="3293828" cy="17048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30E68A-40C5-4BBF-A0AE-5000F00D84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0" y="1686088"/>
            <a:ext cx="2635249" cy="16118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C9A2AD-741F-4261-9FB6-4CB4D00374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884428"/>
            <a:ext cx="4159435" cy="2310797"/>
          </a:xfrm>
          <a:prstGeom prst="rect">
            <a:avLst/>
          </a:prstGeom>
        </p:spPr>
      </p:pic>
      <p:pic>
        <p:nvPicPr>
          <p:cNvPr id="13" name="그림 12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71D8844-A9A1-4116-8856-7766F778F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19" y="4566246"/>
            <a:ext cx="3615109" cy="9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571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구현 과정 </a:t>
            </a:r>
            <a:r>
              <a:rPr lang="en-US" altLang="ko-KR" sz="4400" spc="-300" dirty="0"/>
              <a:t>- </a:t>
            </a:r>
            <a:r>
              <a:rPr lang="ko-KR" altLang="en-US" sz="4400" spc="-300" dirty="0" err="1"/>
              <a:t>백엔드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7534E2-4BD7-4FFE-B56E-01DF9A4FE370}"/>
              </a:ext>
            </a:extLst>
          </p:cNvPr>
          <p:cNvSpPr txBox="1"/>
          <p:nvPr/>
        </p:nvSpPr>
        <p:spPr>
          <a:xfrm flipH="1">
            <a:off x="2385906" y="1150960"/>
            <a:ext cx="3868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 – </a:t>
            </a:r>
            <a:r>
              <a:rPr lang="ko-KR" altLang="en-US" sz="2000" b="1" dirty="0"/>
              <a:t>이창엽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5DF461-C697-432F-BC38-5433614EE278}"/>
              </a:ext>
            </a:extLst>
          </p:cNvPr>
          <p:cNvSpPr txBox="1"/>
          <p:nvPr/>
        </p:nvSpPr>
        <p:spPr>
          <a:xfrm flipH="1">
            <a:off x="5001958" y="1150960"/>
            <a:ext cx="246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002 - </a:t>
            </a:r>
            <a:r>
              <a:rPr lang="ko-KR" altLang="en-US" sz="2000" b="1" dirty="0"/>
              <a:t>정준영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2A8CF-55A5-4187-BD3B-1BD719F9561C}"/>
              </a:ext>
            </a:extLst>
          </p:cNvPr>
          <p:cNvSpPr txBox="1"/>
          <p:nvPr/>
        </p:nvSpPr>
        <p:spPr>
          <a:xfrm flipH="1">
            <a:off x="7618009" y="1150960"/>
            <a:ext cx="467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 – </a:t>
            </a:r>
            <a:r>
              <a:rPr lang="ko-KR" altLang="en-US" sz="2000" b="1" dirty="0"/>
              <a:t>이진우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D6E46A-9373-42F9-931D-BEE3C01AFE29}"/>
              </a:ext>
            </a:extLst>
          </p:cNvPr>
          <p:cNvSpPr/>
          <p:nvPr/>
        </p:nvSpPr>
        <p:spPr>
          <a:xfrm>
            <a:off x="2302000" y="1564428"/>
            <a:ext cx="2502829" cy="223963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0494F9-969F-4569-AD89-8FA0C72E3E55}"/>
              </a:ext>
            </a:extLst>
          </p:cNvPr>
          <p:cNvSpPr/>
          <p:nvPr/>
        </p:nvSpPr>
        <p:spPr>
          <a:xfrm>
            <a:off x="4966403" y="1564428"/>
            <a:ext cx="2502829" cy="2239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D74651E-6BC3-44C9-ACEB-33DB9D7A6326}"/>
              </a:ext>
            </a:extLst>
          </p:cNvPr>
          <p:cNvSpPr/>
          <p:nvPr/>
        </p:nvSpPr>
        <p:spPr>
          <a:xfrm>
            <a:off x="7630806" y="1564428"/>
            <a:ext cx="2502829" cy="22396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33A5D6-FD73-4D8D-A788-78257CAF8943}"/>
              </a:ext>
            </a:extLst>
          </p:cNvPr>
          <p:cNvSpPr txBox="1"/>
          <p:nvPr/>
        </p:nvSpPr>
        <p:spPr>
          <a:xfrm>
            <a:off x="4021553" y="4506711"/>
            <a:ext cx="4278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/>
              <a:t>ZABBIX </a:t>
            </a:r>
            <a:r>
              <a:rPr lang="ko-KR" altLang="en-US" sz="2400" dirty="0"/>
              <a:t>기능 파악 및 활용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 err="1"/>
              <a:t>백엔드</a:t>
            </a:r>
            <a:r>
              <a:rPr lang="ko-KR" altLang="en-US" sz="2400" dirty="0"/>
              <a:t> </a:t>
            </a:r>
            <a:r>
              <a:rPr lang="en-US" altLang="ko-KR" sz="2400" dirty="0"/>
              <a:t>API </a:t>
            </a:r>
            <a:r>
              <a:rPr lang="ko-KR" altLang="en-US" sz="2400" dirty="0"/>
              <a:t>제작 및 서버 작업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서버 유지 보수 </a:t>
            </a:r>
            <a:r>
              <a:rPr lang="en-US" altLang="ko-KR" sz="2400" dirty="0"/>
              <a:t>&amp; Agent </a:t>
            </a:r>
            <a:r>
              <a:rPr lang="ko-KR" altLang="en-US" sz="2400" dirty="0"/>
              <a:t>작업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8865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7548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구현 과정 </a:t>
            </a:r>
            <a:r>
              <a:rPr lang="en-US" altLang="ko-KR" sz="4400" spc="-300" dirty="0"/>
              <a:t>- </a:t>
            </a:r>
            <a:r>
              <a:rPr lang="ko-KR" altLang="en-US" sz="4400" spc="-300" dirty="0" err="1"/>
              <a:t>프론트엔드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E698BBC-EE58-478D-AB01-3CC741051F8C}"/>
              </a:ext>
            </a:extLst>
          </p:cNvPr>
          <p:cNvSpPr txBox="1"/>
          <p:nvPr/>
        </p:nvSpPr>
        <p:spPr>
          <a:xfrm flipH="1">
            <a:off x="3773449" y="1239340"/>
            <a:ext cx="258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004 - </a:t>
            </a:r>
            <a:r>
              <a:rPr lang="ko-KR" altLang="en-US" sz="2000" b="1" dirty="0"/>
              <a:t>정지용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4AA8D3B-2344-464D-9233-09E4C9DD13C7}"/>
              </a:ext>
            </a:extLst>
          </p:cNvPr>
          <p:cNvSpPr/>
          <p:nvPr/>
        </p:nvSpPr>
        <p:spPr>
          <a:xfrm>
            <a:off x="3834597" y="1652808"/>
            <a:ext cx="2502829" cy="22396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74477-F0AC-47CE-AFDF-BF7F503F2280}"/>
              </a:ext>
            </a:extLst>
          </p:cNvPr>
          <p:cNvSpPr txBox="1"/>
          <p:nvPr/>
        </p:nvSpPr>
        <p:spPr>
          <a:xfrm flipH="1">
            <a:off x="6498111" y="1239340"/>
            <a:ext cx="258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005 - </a:t>
            </a:r>
            <a:r>
              <a:rPr lang="ko-KR" altLang="en-US" sz="2000" b="1" dirty="0" err="1"/>
              <a:t>나영연</a:t>
            </a:r>
            <a:endParaRPr lang="ko-KR" altLang="en-US" sz="2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00E59F-298B-4AF2-9C7F-754303523B5C}"/>
              </a:ext>
            </a:extLst>
          </p:cNvPr>
          <p:cNvSpPr/>
          <p:nvPr/>
        </p:nvSpPr>
        <p:spPr>
          <a:xfrm>
            <a:off x="6559259" y="1652808"/>
            <a:ext cx="2502829" cy="2239631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D8F105-B4FA-42E1-A3BC-E27A09FD02A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15" y="1652807"/>
            <a:ext cx="2502000" cy="2241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AE1824-E0D5-46BF-A674-4C09C9D29458}"/>
              </a:ext>
            </a:extLst>
          </p:cNvPr>
          <p:cNvSpPr txBox="1"/>
          <p:nvPr/>
        </p:nvSpPr>
        <p:spPr>
          <a:xfrm>
            <a:off x="4021553" y="4506711"/>
            <a:ext cx="3978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err="1"/>
              <a:t>피그마</a:t>
            </a:r>
            <a:r>
              <a:rPr lang="ko-KR" altLang="en-US" sz="2400" dirty="0"/>
              <a:t> 활용</a:t>
            </a:r>
            <a:endParaRPr lang="en-US" altLang="ko-KR" sz="2400" dirty="0"/>
          </a:p>
          <a:p>
            <a:pPr marL="342900" indent="-342900">
              <a:buFontTx/>
              <a:buChar char="-"/>
            </a:pPr>
            <a:r>
              <a:rPr lang="ko-KR" altLang="en-US" sz="2400" dirty="0" err="1"/>
              <a:t>프론트엔드</a:t>
            </a:r>
            <a:r>
              <a:rPr lang="ko-KR" altLang="en-US" sz="2400" dirty="0"/>
              <a:t> 페이지 작업 진행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sz="2400" dirty="0"/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57049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169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구현 과정 </a:t>
            </a:r>
            <a:r>
              <a:rPr lang="en-US" altLang="ko-KR" sz="4400" spc="-300" dirty="0"/>
              <a:t>- Figma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D0F43E7-CF01-42FC-BC9A-2DE8F6629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09" y="1435701"/>
            <a:ext cx="4613072" cy="4533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89BE21-30DE-441D-B744-87B0C9303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936" y="1509327"/>
            <a:ext cx="5864016" cy="438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3825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구현 과정 </a:t>
            </a:r>
            <a:r>
              <a:rPr lang="en-US" altLang="ko-KR" sz="4400" spc="-300" dirty="0"/>
              <a:t>- WBS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9C613BD-9BBD-499B-BFC7-A1DED9800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06" y="1239340"/>
            <a:ext cx="7581188" cy="48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8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구현 과정 </a:t>
            </a:r>
            <a:r>
              <a:rPr lang="en-US" altLang="ko-KR" sz="4400" spc="-300" dirty="0"/>
              <a:t>- Notion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3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48C7721-689E-473B-BC17-86D65160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37" y="1389271"/>
            <a:ext cx="10172700" cy="45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2FF242B-6E9C-41EE-ACAD-471F1E061F41}"/>
              </a:ext>
            </a:extLst>
          </p:cNvPr>
          <p:cNvGrpSpPr/>
          <p:nvPr/>
        </p:nvGrpSpPr>
        <p:grpSpPr>
          <a:xfrm>
            <a:off x="901700" y="2721114"/>
            <a:ext cx="2055371" cy="1415772"/>
            <a:chOff x="901700" y="2721114"/>
            <a:chExt cx="2055371" cy="141577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2DCC3D-051E-42FD-AA6D-78ABFF7996F4}"/>
                </a:ext>
              </a:extLst>
            </p:cNvPr>
            <p:cNvSpPr txBox="1"/>
            <p:nvPr/>
          </p:nvSpPr>
          <p:spPr>
            <a:xfrm>
              <a:off x="901700" y="2721114"/>
              <a:ext cx="205537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dirty="0">
                  <a:latin typeface="+mj-lt"/>
                </a:rPr>
                <a:t>Part 4</a:t>
              </a:r>
              <a:endParaRPr lang="ko-KR" altLang="en-US" sz="4400" dirty="0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BBA393-00D1-4319-BAA3-0B788B873931}"/>
                </a:ext>
              </a:extLst>
            </p:cNvPr>
            <p:cNvSpPr txBox="1"/>
            <p:nvPr/>
          </p:nvSpPr>
          <p:spPr>
            <a:xfrm>
              <a:off x="901700" y="3490555"/>
              <a:ext cx="19880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/>
                <a:t>마지막으로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2C0C4-61BB-4ECB-866A-DDBB85222A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2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55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Who?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1F5AA3B-8B8E-42A8-8DF8-A4FCE1288FFB}"/>
              </a:ext>
            </a:extLst>
          </p:cNvPr>
          <p:cNvSpPr txBox="1"/>
          <p:nvPr/>
        </p:nvSpPr>
        <p:spPr>
          <a:xfrm flipH="1">
            <a:off x="2385906" y="1150960"/>
            <a:ext cx="3868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 – </a:t>
            </a:r>
            <a:r>
              <a:rPr lang="ko-KR" altLang="en-US" sz="2000" b="1" dirty="0"/>
              <a:t>이창엽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187DEB-3D46-4032-A4E7-F330A431FB30}"/>
              </a:ext>
            </a:extLst>
          </p:cNvPr>
          <p:cNvSpPr txBox="1"/>
          <p:nvPr/>
        </p:nvSpPr>
        <p:spPr>
          <a:xfrm flipH="1">
            <a:off x="5001958" y="1150960"/>
            <a:ext cx="2467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002 - </a:t>
            </a:r>
            <a:r>
              <a:rPr lang="ko-KR" altLang="en-US" sz="2000" b="1" dirty="0"/>
              <a:t>정준영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9710D7-E16C-4BE1-BFE3-4DFB99B2C301}"/>
              </a:ext>
            </a:extLst>
          </p:cNvPr>
          <p:cNvSpPr txBox="1"/>
          <p:nvPr/>
        </p:nvSpPr>
        <p:spPr>
          <a:xfrm flipH="1">
            <a:off x="7618009" y="1150960"/>
            <a:ext cx="467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 – </a:t>
            </a:r>
            <a:r>
              <a:rPr lang="ko-KR" altLang="en-US" sz="2000" b="1" dirty="0"/>
              <a:t>이진우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F09F0B-13C5-476E-9DB4-ACB639DCFEC0}"/>
              </a:ext>
            </a:extLst>
          </p:cNvPr>
          <p:cNvSpPr txBox="1"/>
          <p:nvPr/>
        </p:nvSpPr>
        <p:spPr>
          <a:xfrm flipH="1">
            <a:off x="2216148" y="3872892"/>
            <a:ext cx="258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004 - </a:t>
            </a:r>
            <a:r>
              <a:rPr lang="ko-KR" altLang="en-US" sz="2000" b="1" dirty="0"/>
              <a:t>정지용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A69EC7-6728-4281-B3C0-3D3028C18275}"/>
              </a:ext>
            </a:extLst>
          </p:cNvPr>
          <p:cNvSpPr/>
          <p:nvPr/>
        </p:nvSpPr>
        <p:spPr>
          <a:xfrm>
            <a:off x="2302000" y="1564428"/>
            <a:ext cx="2502829" cy="223963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48B502-14F7-405C-8CA5-091DE4AAC952}"/>
              </a:ext>
            </a:extLst>
          </p:cNvPr>
          <p:cNvSpPr/>
          <p:nvPr/>
        </p:nvSpPr>
        <p:spPr>
          <a:xfrm>
            <a:off x="4966403" y="1564428"/>
            <a:ext cx="2502829" cy="22396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5B28E9-D5EB-4815-BFC9-238C33D553E4}"/>
              </a:ext>
            </a:extLst>
          </p:cNvPr>
          <p:cNvSpPr/>
          <p:nvPr/>
        </p:nvSpPr>
        <p:spPr>
          <a:xfrm>
            <a:off x="7630806" y="1564428"/>
            <a:ext cx="2502829" cy="22396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B1B63D2-D6F5-4DE7-A161-4268E71F0F6E}"/>
              </a:ext>
            </a:extLst>
          </p:cNvPr>
          <p:cNvSpPr/>
          <p:nvPr/>
        </p:nvSpPr>
        <p:spPr>
          <a:xfrm>
            <a:off x="2277296" y="4286360"/>
            <a:ext cx="2502829" cy="223963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F59CD4E-EB3E-4B1B-AF6F-6459F59997F8}"/>
              </a:ext>
            </a:extLst>
          </p:cNvPr>
          <p:cNvSpPr txBox="1"/>
          <p:nvPr/>
        </p:nvSpPr>
        <p:spPr>
          <a:xfrm flipH="1">
            <a:off x="4940810" y="3872892"/>
            <a:ext cx="2584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005 - </a:t>
            </a:r>
            <a:r>
              <a:rPr lang="ko-KR" altLang="en-US" sz="2000" b="1" dirty="0" err="1"/>
              <a:t>나영연</a:t>
            </a:r>
            <a:endParaRPr lang="ko-KR" altLang="en-US" sz="2000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742C604-511E-4F4C-9B1C-95B7805BD076}"/>
              </a:ext>
            </a:extLst>
          </p:cNvPr>
          <p:cNvSpPr/>
          <p:nvPr/>
        </p:nvSpPr>
        <p:spPr>
          <a:xfrm>
            <a:off x="5001958" y="4286360"/>
            <a:ext cx="2502829" cy="2239631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025CE0-198A-453D-9288-C2EB7C9FBB43}"/>
              </a:ext>
            </a:extLst>
          </p:cNvPr>
          <p:cNvSpPr txBox="1"/>
          <p:nvPr/>
        </p:nvSpPr>
        <p:spPr>
          <a:xfrm flipH="1">
            <a:off x="7569657" y="3859533"/>
            <a:ext cx="2406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006 – </a:t>
            </a:r>
            <a:r>
              <a:rPr lang="ko-KR" altLang="en-US" sz="2000" b="1" dirty="0"/>
              <a:t>이태영 멘토님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EED5B3C-DA40-4357-8F13-7A532770F0CC}"/>
              </a:ext>
            </a:extLst>
          </p:cNvPr>
          <p:cNvSpPr/>
          <p:nvPr/>
        </p:nvSpPr>
        <p:spPr>
          <a:xfrm>
            <a:off x="7630806" y="4273001"/>
            <a:ext cx="2502829" cy="223963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166825BD-B8CF-44AF-879D-9FF0E9D71FE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09714" y="4286359"/>
            <a:ext cx="2502000" cy="224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4288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마지막으로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4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47827CE4-AB87-4B4D-B805-37E87ABEEB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76400" y="3584087"/>
            <a:ext cx="3365500" cy="25241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1" name="그림 10" descr="실내, 사람, 작업이(가) 표시된 사진&#10;&#10;자동 생성된 설명">
            <a:extLst>
              <a:ext uri="{FF2B5EF4-FFF2-40B4-BE49-F238E27FC236}">
                <a16:creationId xmlns:a16="http://schemas.microsoft.com/office/drawing/2014/main" id="{31CF2C9C-08E7-423A-AF78-00DD5EBB19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858" y="1254728"/>
            <a:ext cx="2899030" cy="217427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그림 12" descr="텍스트, 노트북, 사람, 실내이(가) 표시된 사진&#10;&#10;자동 생성된 설명">
            <a:extLst>
              <a:ext uri="{FF2B5EF4-FFF2-40B4-BE49-F238E27FC236}">
                <a16:creationId xmlns:a16="http://schemas.microsoft.com/office/drawing/2014/main" id="{6E0A9D44-AA71-49B4-81C5-AB801FD2082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2" y="1254728"/>
            <a:ext cx="2899030" cy="2174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318E35-67F5-4446-94CB-5DF36C181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048" y="515977"/>
            <a:ext cx="4737100" cy="1265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50B774B-5BC6-4CD1-BDA4-4A053248B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48" y="2487265"/>
            <a:ext cx="4313678" cy="340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1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98FA7F-84E7-4903-BCDB-9C71D528E6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86BBC-4752-4FA2-8C65-F03121F5D736}"/>
              </a:ext>
            </a:extLst>
          </p:cNvPr>
          <p:cNvSpPr txBox="1"/>
          <p:nvPr/>
        </p:nvSpPr>
        <p:spPr>
          <a:xfrm>
            <a:off x="3910144" y="1084521"/>
            <a:ext cx="4371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latin typeface="+mj-lt"/>
              </a:rPr>
              <a:t>Thank you!</a:t>
            </a:r>
            <a:endParaRPr lang="ko-KR" alt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932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17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Why?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639B0FA-CD0A-4165-A00B-863C15E63D9A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2BA0E58-B037-4EBA-9B5E-1D3CE8303874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26BED33-C14C-4528-AB2E-B8C21C776C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BFEFF22A-BF61-4A4B-A2D1-5335C6116504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98E62F9-FAF0-4F53-9004-1565CC2EAD15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9F5AAC3-9360-4876-A207-D33BD9520125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F87C74-0D80-47BF-BD30-3D720B93F7FF}"/>
              </a:ext>
            </a:extLst>
          </p:cNvPr>
          <p:cNvSpPr txBox="1"/>
          <p:nvPr/>
        </p:nvSpPr>
        <p:spPr>
          <a:xfrm>
            <a:off x="5769978" y="2047280"/>
            <a:ext cx="639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1E315B-21C8-4B50-9F3B-26FEC65DFF96}"/>
              </a:ext>
            </a:extLst>
          </p:cNvPr>
          <p:cNvSpPr txBox="1"/>
          <p:nvPr/>
        </p:nvSpPr>
        <p:spPr>
          <a:xfrm>
            <a:off x="4162252" y="5212760"/>
            <a:ext cx="554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S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94E246-96C6-475B-9D3B-16033C1D6F2C}"/>
              </a:ext>
            </a:extLst>
          </p:cNvPr>
          <p:cNvSpPr txBox="1"/>
          <p:nvPr/>
        </p:nvSpPr>
        <p:spPr>
          <a:xfrm>
            <a:off x="7541218" y="5214456"/>
            <a:ext cx="6270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U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FDAE60-25D7-49E4-ABB4-96D73C6F33CF}"/>
              </a:ext>
            </a:extLst>
          </p:cNvPr>
          <p:cNvGrpSpPr/>
          <p:nvPr/>
        </p:nvGrpSpPr>
        <p:grpSpPr>
          <a:xfrm>
            <a:off x="474868" y="4626034"/>
            <a:ext cx="2858426" cy="2158335"/>
            <a:chOff x="281014" y="4235821"/>
            <a:chExt cx="2858426" cy="215833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1D078D-E0B3-454F-AA4F-9C1EA0E8001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정보체계 시스템 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주기적인 관리 및 모니터링 대상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>
                  <a:solidFill>
                    <a:srgbClr val="FF0000"/>
                  </a:solidFill>
                </a:rPr>
                <a:t>관리자에 의해 관리되고 있으나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예상치 못한 장애나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사전에 장애 징후를 식별하지 못하여 장애 발생</a:t>
              </a:r>
              <a:endParaRPr lang="en-US" altLang="ko-KR" sz="1400" dirty="0">
                <a:solidFill>
                  <a:srgbClr val="FF0000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endParaRPr lang="ko-KR" altLang="en-US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F3C959F-7B29-4F1E-94FE-C32622F1B681}"/>
                </a:ext>
              </a:extLst>
            </p:cNvPr>
            <p:cNvSpPr txBox="1"/>
            <p:nvPr/>
          </p:nvSpPr>
          <p:spPr>
            <a:xfrm>
              <a:off x="514685" y="4235821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System (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체계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636FF95-2C57-4E30-96AC-A8660D9A87E7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8F7E7D-ABC9-416D-BFEF-F152F474C6EA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정보체계를 사용하는 사용자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>
                  <a:solidFill>
                    <a:srgbClr val="FF0000"/>
                  </a:solidFill>
                </a:rPr>
                <a:t>정보체계를 사용하면서 장애 발생시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관리자에게 연락을 하는 형태로 해결하고 있으나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장기적으로는 불만이 쌓이게 되는 구조 </a:t>
              </a:r>
              <a:endParaRPr lang="en-US" altLang="ko-KR" sz="1400" dirty="0">
                <a:solidFill>
                  <a:srgbClr val="FF0000"/>
                </a:solidFill>
              </a:endParaRPr>
            </a:p>
            <a:p>
              <a:pPr marL="285750" indent="-285750" algn="just">
                <a:buFontTx/>
                <a:buChar char="-"/>
              </a:pP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E327F72-4724-4214-A1AA-7B1350763607}"/>
                </a:ext>
              </a:extLst>
            </p:cNvPr>
            <p:cNvSpPr txBox="1"/>
            <p:nvPr/>
          </p:nvSpPr>
          <p:spPr>
            <a:xfrm>
              <a:off x="506238" y="4235821"/>
              <a:ext cx="14975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User (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사용자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D4339E-4B49-4AED-AE1D-3B442ADAE81D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D04CBA2-DC73-4183-8786-D6280032E42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정보체계 모니터링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/>
                <a:t>관리 및 주기적인 보수 진행</a:t>
              </a:r>
              <a:endParaRPr lang="en-US" altLang="ko-KR" sz="1400" dirty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>
                  <a:solidFill>
                    <a:srgbClr val="FF0000"/>
                  </a:solidFill>
                </a:rPr>
                <a:t>모니터링을 통해 장애를 식별하고 사전에 조치하고 있으나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놓치는 경우 혹은 다른 부대 </a:t>
              </a:r>
              <a:r>
                <a:rPr lang="en-US" altLang="ko-KR" sz="1400" dirty="0">
                  <a:solidFill>
                    <a:srgbClr val="FF0000"/>
                  </a:solidFill>
                </a:rPr>
                <a:t>&amp;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지역에서 관리하는 체계인 경우 또한 존재</a:t>
              </a:r>
              <a:endParaRPr lang="en-US" altLang="ko-KR" sz="1400" dirty="0">
                <a:solidFill>
                  <a:srgbClr val="FF0000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F66DC2-6027-41DE-9102-3EA342092D39}"/>
                </a:ext>
              </a:extLst>
            </p:cNvPr>
            <p:cNvSpPr txBox="1"/>
            <p:nvPr/>
          </p:nvSpPr>
          <p:spPr>
            <a:xfrm>
              <a:off x="401241" y="4235821"/>
              <a:ext cx="17075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Admin (</a:t>
              </a: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관리자</a:t>
              </a:r>
              <a: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05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17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Why?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921CCC-0149-4109-8BAA-AEA50D3C4BBF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1229BD32-555F-48A5-93A1-CFCC4BEEAEB6}"/>
              </a:ext>
            </a:extLst>
          </p:cNvPr>
          <p:cNvSpPr/>
          <p:nvPr/>
        </p:nvSpPr>
        <p:spPr>
          <a:xfrm>
            <a:off x="5753680" y="3443089"/>
            <a:ext cx="2939816" cy="2939816"/>
          </a:xfrm>
          <a:prstGeom prst="ellipse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2211CE2-9BA4-4A14-97F9-EFBD9BF7288F}"/>
              </a:ext>
            </a:extLst>
          </p:cNvPr>
          <p:cNvSpPr/>
          <p:nvPr/>
        </p:nvSpPr>
        <p:spPr>
          <a:xfrm>
            <a:off x="3518986" y="3443089"/>
            <a:ext cx="2939816" cy="2939816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D56044-9038-4F7E-A4E5-1CD6E1BAAC42}"/>
              </a:ext>
            </a:extLst>
          </p:cNvPr>
          <p:cNvSpPr/>
          <p:nvPr/>
        </p:nvSpPr>
        <p:spPr>
          <a:xfrm>
            <a:off x="4674301" y="1457299"/>
            <a:ext cx="2939816" cy="2939816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335DA-FCD5-47A9-B782-2A99CCC8BA68}"/>
              </a:ext>
            </a:extLst>
          </p:cNvPr>
          <p:cNvSpPr txBox="1"/>
          <p:nvPr/>
        </p:nvSpPr>
        <p:spPr>
          <a:xfrm>
            <a:off x="3705125" y="4862453"/>
            <a:ext cx="193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System (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체계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A9B2F-45EC-46D6-9055-BACB970DEB64}"/>
              </a:ext>
            </a:extLst>
          </p:cNvPr>
          <p:cNvSpPr txBox="1"/>
          <p:nvPr/>
        </p:nvSpPr>
        <p:spPr>
          <a:xfrm>
            <a:off x="6702112" y="4862453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User (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사용자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2F558-3B2C-462E-ACB5-BF3243E1F1D3}"/>
              </a:ext>
            </a:extLst>
          </p:cNvPr>
          <p:cNvSpPr txBox="1"/>
          <p:nvPr/>
        </p:nvSpPr>
        <p:spPr>
          <a:xfrm>
            <a:off x="5115723" y="2712422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Admin (</a:t>
            </a:r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관리자</a:t>
            </a:r>
            <a:r>
              <a:rPr lang="en-US" altLang="ko-KR" sz="2400" spc="-15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BAFBD6-004C-4D17-81B3-EB695D22B045}"/>
              </a:ext>
            </a:extLst>
          </p:cNvPr>
          <p:cNvSpPr txBox="1"/>
          <p:nvPr/>
        </p:nvSpPr>
        <p:spPr>
          <a:xfrm>
            <a:off x="931669" y="459753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A9A47A-64EA-4B03-9DD1-7165C9110271}"/>
              </a:ext>
            </a:extLst>
          </p:cNvPr>
          <p:cNvSpPr txBox="1"/>
          <p:nvPr/>
        </p:nvSpPr>
        <p:spPr>
          <a:xfrm>
            <a:off x="8790554" y="4581581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15F3B-2760-493E-9173-ED1BCB9B1F2C}"/>
              </a:ext>
            </a:extLst>
          </p:cNvPr>
          <p:cNvSpPr txBox="1"/>
          <p:nvPr/>
        </p:nvSpPr>
        <p:spPr>
          <a:xfrm>
            <a:off x="7801499" y="1904703"/>
            <a:ext cx="24697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399F660-7BF7-4DFC-A330-71D331C9A6FD}"/>
              </a:ext>
            </a:extLst>
          </p:cNvPr>
          <p:cNvSpPr/>
          <p:nvPr/>
        </p:nvSpPr>
        <p:spPr>
          <a:xfrm>
            <a:off x="336946" y="1349955"/>
            <a:ext cx="2611390" cy="71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4AACC8-9B14-4FDF-8693-5C83E2D25B14}"/>
              </a:ext>
            </a:extLst>
          </p:cNvPr>
          <p:cNvSpPr txBox="1"/>
          <p:nvPr/>
        </p:nvSpPr>
        <p:spPr>
          <a:xfrm>
            <a:off x="436336" y="1482791"/>
            <a:ext cx="269916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NonTrusion</a:t>
            </a:r>
            <a:endParaRPr lang="ko-KR" altLang="en-US" sz="23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3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717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Why?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86EABD1-3C7B-458C-83E1-5F20B4A91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02" y="1971413"/>
            <a:ext cx="3856283" cy="35868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E10D55-F510-4D5A-9B5A-58B48070D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596" y="862978"/>
            <a:ext cx="4370658" cy="1818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21D405-D272-4180-A04F-E0321FEB0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36" y="2848582"/>
            <a:ext cx="5260499" cy="11608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73EB102-66FF-4D7E-97FA-CBC772807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075" y="4167411"/>
            <a:ext cx="5377344" cy="2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97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How?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2AB0171D-4F0F-47DF-BE75-269F940DC088}"/>
              </a:ext>
            </a:extLst>
          </p:cNvPr>
          <p:cNvSpPr/>
          <p:nvPr/>
        </p:nvSpPr>
        <p:spPr>
          <a:xfrm>
            <a:off x="4951335" y="1668847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관리자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DD75D16-1453-4B75-95D5-5055B629385C}"/>
              </a:ext>
            </a:extLst>
          </p:cNvPr>
          <p:cNvSpPr/>
          <p:nvPr/>
        </p:nvSpPr>
        <p:spPr>
          <a:xfrm>
            <a:off x="7828224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kern="1200" dirty="0"/>
              <a:t>사용자</a:t>
            </a: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2D6EBDAB-1FA5-4D3F-88C9-E5113903EEB1}"/>
              </a:ext>
            </a:extLst>
          </p:cNvPr>
          <p:cNvSpPr/>
          <p:nvPr/>
        </p:nvSpPr>
        <p:spPr>
          <a:xfrm>
            <a:off x="2074447" y="4942689"/>
            <a:ext cx="2289329" cy="1144664"/>
          </a:xfrm>
          <a:custGeom>
            <a:avLst/>
            <a:gdLst>
              <a:gd name="connsiteX0" fmla="*/ 0 w 2289329"/>
              <a:gd name="connsiteY0" fmla="*/ 114466 h 1144664"/>
              <a:gd name="connsiteX1" fmla="*/ 114466 w 2289329"/>
              <a:gd name="connsiteY1" fmla="*/ 0 h 1144664"/>
              <a:gd name="connsiteX2" fmla="*/ 2174863 w 2289329"/>
              <a:gd name="connsiteY2" fmla="*/ 0 h 1144664"/>
              <a:gd name="connsiteX3" fmla="*/ 2289329 w 2289329"/>
              <a:gd name="connsiteY3" fmla="*/ 114466 h 1144664"/>
              <a:gd name="connsiteX4" fmla="*/ 2289329 w 2289329"/>
              <a:gd name="connsiteY4" fmla="*/ 1030198 h 1144664"/>
              <a:gd name="connsiteX5" fmla="*/ 2174863 w 2289329"/>
              <a:gd name="connsiteY5" fmla="*/ 1144664 h 1144664"/>
              <a:gd name="connsiteX6" fmla="*/ 114466 w 2289329"/>
              <a:gd name="connsiteY6" fmla="*/ 1144664 h 1144664"/>
              <a:gd name="connsiteX7" fmla="*/ 0 w 2289329"/>
              <a:gd name="connsiteY7" fmla="*/ 1030198 h 1144664"/>
              <a:gd name="connsiteX8" fmla="*/ 0 w 2289329"/>
              <a:gd name="connsiteY8" fmla="*/ 114466 h 114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9329" h="1144664">
                <a:moveTo>
                  <a:pt x="0" y="114466"/>
                </a:moveTo>
                <a:cubicBezTo>
                  <a:pt x="0" y="51248"/>
                  <a:pt x="51248" y="0"/>
                  <a:pt x="114466" y="0"/>
                </a:cubicBezTo>
                <a:lnTo>
                  <a:pt x="2174863" y="0"/>
                </a:lnTo>
                <a:cubicBezTo>
                  <a:pt x="2238081" y="0"/>
                  <a:pt x="2289329" y="51248"/>
                  <a:pt x="2289329" y="114466"/>
                </a:cubicBezTo>
                <a:lnTo>
                  <a:pt x="2289329" y="1030198"/>
                </a:lnTo>
                <a:cubicBezTo>
                  <a:pt x="2289329" y="1093416"/>
                  <a:pt x="2238081" y="1144664"/>
                  <a:pt x="2174863" y="1144664"/>
                </a:cubicBezTo>
                <a:lnTo>
                  <a:pt x="114466" y="1144664"/>
                </a:lnTo>
                <a:cubicBezTo>
                  <a:pt x="51248" y="1144664"/>
                  <a:pt x="0" y="1093416"/>
                  <a:pt x="0" y="1030198"/>
                </a:cubicBezTo>
                <a:lnTo>
                  <a:pt x="0" y="11446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9736" tIns="189736" rIns="189736" bIns="189736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100" dirty="0"/>
              <a:t>체계</a:t>
            </a:r>
            <a:endParaRPr lang="ko-KR" altLang="en-US" sz="4100" kern="12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AC74D01-4089-4A7F-8452-43AFEC540057}"/>
              </a:ext>
            </a:extLst>
          </p:cNvPr>
          <p:cNvCxnSpPr>
            <a:cxnSpLocks/>
          </p:cNvCxnSpPr>
          <p:nvPr/>
        </p:nvCxnSpPr>
        <p:spPr>
          <a:xfrm flipH="1">
            <a:off x="3105771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40C61DA-438A-4A89-90FF-50A117CA4E8C}"/>
              </a:ext>
            </a:extLst>
          </p:cNvPr>
          <p:cNvCxnSpPr>
            <a:cxnSpLocks/>
          </p:cNvCxnSpPr>
          <p:nvPr/>
        </p:nvCxnSpPr>
        <p:spPr>
          <a:xfrm flipH="1" flipV="1">
            <a:off x="7615990" y="3081132"/>
            <a:ext cx="1356898" cy="1451112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1DB75A0-8282-4AA2-8DF6-C84F4BE2FE38}"/>
              </a:ext>
            </a:extLst>
          </p:cNvPr>
          <p:cNvCxnSpPr>
            <a:cxnSpLocks/>
          </p:cNvCxnSpPr>
          <p:nvPr/>
        </p:nvCxnSpPr>
        <p:spPr>
          <a:xfrm>
            <a:off x="4760843" y="5515021"/>
            <a:ext cx="273326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5EFCBD16-420A-4BE1-AAEC-757B4945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23" y="3653474"/>
            <a:ext cx="3822700" cy="102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6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16979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chemeClr val="accent4"/>
                </a:solidFill>
              </a:rPr>
              <a:t>How?</a:t>
            </a:r>
            <a:endParaRPr lang="ko-KR" altLang="en-US" sz="4400" spc="-300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19898F9-5BBB-4FC6-A275-1A9438ACEAC3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9FBD3BB1-E611-412D-8BDF-40BF21ADB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48" y="920544"/>
            <a:ext cx="4737100" cy="1265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F088AA2-E2CC-431F-BA7B-42C35A812796}"/>
              </a:ext>
            </a:extLst>
          </p:cNvPr>
          <p:cNvSpPr/>
          <p:nvPr/>
        </p:nvSpPr>
        <p:spPr>
          <a:xfrm>
            <a:off x="768351" y="2462659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C89AD-7A40-436F-80B2-794481B3BA35}"/>
              </a:ext>
            </a:extLst>
          </p:cNvPr>
          <p:cNvSpPr txBox="1"/>
          <p:nvPr/>
        </p:nvSpPr>
        <p:spPr>
          <a:xfrm>
            <a:off x="914401" y="5932783"/>
            <a:ext cx="2461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/>
              <a:t>장애 식별 및 징후 파악</a:t>
            </a:r>
            <a:endParaRPr lang="ko-KR" altLang="en-US" sz="2400" spc="-3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91089B4-0C08-4D77-AF29-77519160F56B}"/>
              </a:ext>
            </a:extLst>
          </p:cNvPr>
          <p:cNvSpPr/>
          <p:nvPr/>
        </p:nvSpPr>
        <p:spPr>
          <a:xfrm>
            <a:off x="4514851" y="2462659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79396-EAD8-4326-AC4D-E822F7133372}"/>
              </a:ext>
            </a:extLst>
          </p:cNvPr>
          <p:cNvSpPr txBox="1"/>
          <p:nvPr/>
        </p:nvSpPr>
        <p:spPr>
          <a:xfrm>
            <a:off x="4502151" y="5932783"/>
            <a:ext cx="3162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300" dirty="0"/>
              <a:t> </a:t>
            </a:r>
            <a:r>
              <a:rPr lang="ko-KR" altLang="en-US" sz="2400" spc="-300" dirty="0"/>
              <a:t>장애 발생시  상황 확인 가능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801F2D7-5EF4-43AF-92EA-E23DB0CB35BB}"/>
              </a:ext>
            </a:extLst>
          </p:cNvPr>
          <p:cNvSpPr/>
          <p:nvPr/>
        </p:nvSpPr>
        <p:spPr>
          <a:xfrm>
            <a:off x="8261351" y="2462659"/>
            <a:ext cx="3162298" cy="31622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8DA1FD-5CB2-46F5-9CC6-581E6A8A1673}"/>
              </a:ext>
            </a:extLst>
          </p:cNvPr>
          <p:cNvSpPr txBox="1"/>
          <p:nvPr/>
        </p:nvSpPr>
        <p:spPr>
          <a:xfrm>
            <a:off x="8816418" y="5932783"/>
            <a:ext cx="205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300" dirty="0"/>
              <a:t>보고서 제공</a:t>
            </a:r>
          </a:p>
        </p:txBody>
      </p:sp>
      <p:pic>
        <p:nvPicPr>
          <p:cNvPr id="19" name="그림 1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47C3AB0B-562D-4244-9C2A-5DAD00655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71" y="3269179"/>
            <a:ext cx="1545655" cy="15456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57A4ABE-C98C-44E4-89ED-CA71E94F7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34" y="3214705"/>
            <a:ext cx="1600129" cy="160012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EC0E217-4C79-4FB7-9098-FA75B504A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68" y="3214705"/>
            <a:ext cx="1980119" cy="19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7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B7886A-E2C2-47A8-A271-1FD08F52EED0}"/>
              </a:ext>
            </a:extLst>
          </p:cNvPr>
          <p:cNvCxnSpPr>
            <a:cxnSpLocks/>
          </p:cNvCxnSpPr>
          <p:nvPr/>
        </p:nvCxnSpPr>
        <p:spPr>
          <a:xfrm>
            <a:off x="152400" y="190500"/>
            <a:ext cx="14351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BF8F17-9E56-462D-B8ED-980C1047873B}"/>
              </a:ext>
            </a:extLst>
          </p:cNvPr>
          <p:cNvSpPr txBox="1"/>
          <p:nvPr/>
        </p:nvSpPr>
        <p:spPr>
          <a:xfrm>
            <a:off x="1676400" y="330200"/>
            <a:ext cx="299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/>
              <a:t>프로젝트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D8878-800F-4A94-9AEE-55D2DF32C42C}"/>
              </a:ext>
            </a:extLst>
          </p:cNvPr>
          <p:cNvSpPr txBox="1"/>
          <p:nvPr/>
        </p:nvSpPr>
        <p:spPr>
          <a:xfrm>
            <a:off x="583709" y="3455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Part 1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911BDFD-7E29-44F7-9ED7-E8F36B51436C}"/>
              </a:ext>
            </a:extLst>
          </p:cNvPr>
          <p:cNvCxnSpPr/>
          <p:nvPr/>
        </p:nvCxnSpPr>
        <p:spPr>
          <a:xfrm>
            <a:off x="1587500" y="190500"/>
            <a:ext cx="1060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399932-852C-4FC0-818C-8BF64A587819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F9F526F-DC3D-45D0-97CC-857F415DEC53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514E13-0F73-4EAD-8EE0-CF531BE06C69}"/>
              </a:ext>
            </a:extLst>
          </p:cNvPr>
          <p:cNvSpPr txBox="1"/>
          <p:nvPr/>
        </p:nvSpPr>
        <p:spPr>
          <a:xfrm>
            <a:off x="1612432" y="2234823"/>
            <a:ext cx="428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8C8947-AD11-4BA5-AFC4-C97C91EBC161}"/>
              </a:ext>
            </a:extLst>
          </p:cNvPr>
          <p:cNvSpPr txBox="1"/>
          <p:nvPr/>
        </p:nvSpPr>
        <p:spPr>
          <a:xfrm>
            <a:off x="2945222" y="2281114"/>
            <a:ext cx="2207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주요 기능 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2B7112F-B03C-4AFD-888E-4D3992FEA2EE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0282083-F71D-404F-8759-15BB8B3A55F0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761A23-A89B-49A0-9103-FB499CB51CA7}"/>
              </a:ext>
            </a:extLst>
          </p:cNvPr>
          <p:cNvSpPr txBox="1"/>
          <p:nvPr/>
        </p:nvSpPr>
        <p:spPr>
          <a:xfrm>
            <a:off x="1623067" y="3564662"/>
            <a:ext cx="428322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A63ED5-C65D-4CB4-B317-42D69753959A}"/>
              </a:ext>
            </a:extLst>
          </p:cNvPr>
          <p:cNvSpPr txBox="1"/>
          <p:nvPr/>
        </p:nvSpPr>
        <p:spPr>
          <a:xfrm>
            <a:off x="2945222" y="3579352"/>
            <a:ext cx="332815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/>
              <a:t>기술 스택 및 구현 과정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4A4D990-7F19-4B43-A33C-FCB4182E2A55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60BB99-9F69-4AB9-84C3-FEA78F16C514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A1068E-2C3F-4AE4-B156-57FB340C7A5D}"/>
              </a:ext>
            </a:extLst>
          </p:cNvPr>
          <p:cNvSpPr txBox="1"/>
          <p:nvPr/>
        </p:nvSpPr>
        <p:spPr>
          <a:xfrm>
            <a:off x="1623067" y="4884163"/>
            <a:ext cx="42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75725-6414-48F9-9779-9741EF9B938D}"/>
              </a:ext>
            </a:extLst>
          </p:cNvPr>
          <p:cNvSpPr txBox="1"/>
          <p:nvPr/>
        </p:nvSpPr>
        <p:spPr>
          <a:xfrm>
            <a:off x="2945222" y="4898853"/>
            <a:ext cx="1763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/>
              <a:t>마지막으로</a:t>
            </a:r>
          </a:p>
        </p:txBody>
      </p:sp>
    </p:spTree>
    <p:extLst>
      <p:ext uri="{BB962C8B-B14F-4D97-AF65-F5344CB8AC3E}">
        <p14:creationId xmlns:p14="http://schemas.microsoft.com/office/powerpoint/2010/main" val="13208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 ExtraBold">
      <a:majorFont>
        <a:latin typeface="Montserrat Black"/>
        <a:ea typeface="Pretendard ExtraBold"/>
        <a:cs typeface=""/>
      </a:majorFont>
      <a:minorFont>
        <a:latin typeface="Montserrat SemiBol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575</Words>
  <Application>Microsoft Office PowerPoint</Application>
  <PresentationFormat>와이드스크린</PresentationFormat>
  <Paragraphs>157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MD이솝체</vt:lpstr>
      <vt:lpstr>Pretendard</vt:lpstr>
      <vt:lpstr>Pretendard ExtraBold</vt:lpstr>
      <vt:lpstr>Arial</vt:lpstr>
      <vt:lpstr>Montserrat Black</vt:lpstr>
      <vt:lpstr>Montserrat SemiBold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 창엽</cp:lastModifiedBy>
  <cp:revision>24</cp:revision>
  <dcterms:created xsi:type="dcterms:W3CDTF">2021-10-22T06:13:27Z</dcterms:created>
  <dcterms:modified xsi:type="dcterms:W3CDTF">2022-10-29T10:31:11Z</dcterms:modified>
</cp:coreProperties>
</file>